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
  </p:notesMasterIdLst>
  <p:sldIdLst>
    <p:sldId id="260" r:id="rId2"/>
    <p:sldId id="264" r:id="rId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76" autoAdjust="0"/>
    <p:restoredTop sz="61295" autoAdjust="0"/>
  </p:normalViewPr>
  <p:slideViewPr>
    <p:cSldViewPr snapToGrid="0">
      <p:cViewPr varScale="1">
        <p:scale>
          <a:sx n="54" d="100"/>
          <a:sy n="54" d="100"/>
        </p:scale>
        <p:origin x="1230" y="4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 /><Relationship Id="rId3" Type="http://schemas.openxmlformats.org/officeDocument/2006/relationships/slide" Target="slides/slide2.xml" /><Relationship Id="rId7" Type="http://schemas.openxmlformats.org/officeDocument/2006/relationships/theme" Target="theme/theme1.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viewProps" Target="viewProps.xml" /><Relationship Id="rId5" Type="http://schemas.openxmlformats.org/officeDocument/2006/relationships/presProps" Target="presProps.xml" /><Relationship Id="rId4" Type="http://schemas.openxmlformats.org/officeDocument/2006/relationships/notesMaster" Target="notesMasters/notesMaster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83B24A3-4B04-4C9A-A44E-ABF3063FAECB}" type="datetimeFigureOut">
              <a:rPr lang="en-US" smtClean="0"/>
              <a:pPr/>
              <a:t>12/5/2020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FEB31CC-2F89-4F5F-8372-ED7734C9AC0E}" type="slidenum">
              <a:rPr lang="en-US" smtClean="0"/>
              <a:pPr/>
              <a:t>‹#›</a:t>
            </a:fld>
            <a:endParaRPr lang="en-US" dirty="0"/>
          </a:p>
        </p:txBody>
      </p:sp>
    </p:spTree>
    <p:extLst>
      <p:ext uri="{BB962C8B-B14F-4D97-AF65-F5344CB8AC3E}">
        <p14:creationId xmlns:p14="http://schemas.microsoft.com/office/powerpoint/2010/main" val="28555593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tx1">
                    <a:lumMod val="95000"/>
                    <a:lumOff val="5000"/>
                  </a:schemeClr>
                </a:solidFill>
                <a:effectLst/>
                <a:latin typeface="Times New Roman" panose="02020603050405020304" pitchFamily="18" charset="0"/>
                <a:cs typeface="Times New Roman" panose="02020603050405020304" pitchFamily="18" charset="0"/>
              </a:rPr>
              <a:t>Gender disparity in terms of what medical insurance providers want to compensate of both men and women is also visible mostly in the contraceptive mandate. </a:t>
            </a:r>
            <a:br>
              <a:rPr lang="en-US" dirty="0">
                <a:solidFill>
                  <a:schemeClr val="tx1">
                    <a:lumMod val="95000"/>
                    <a:lumOff val="5000"/>
                  </a:schemeClr>
                </a:solidFill>
                <a:effectLst/>
                <a:latin typeface="Times New Roman" panose="02020603050405020304" pitchFamily="18" charset="0"/>
                <a:cs typeface="Times New Roman" panose="02020603050405020304" pitchFamily="18" charset="0"/>
              </a:rPr>
            </a:br>
            <a:r>
              <a:rPr lang="en-US" dirty="0">
                <a:solidFill>
                  <a:schemeClr val="tx1">
                    <a:lumMod val="95000"/>
                    <a:lumOff val="5000"/>
                  </a:schemeClr>
                </a:solidFill>
                <a:effectLst/>
                <a:latin typeface="Times New Roman" panose="02020603050405020304" pitchFamily="18" charset="0"/>
                <a:cs typeface="Times New Roman" panose="02020603050405020304" pitchFamily="18" charset="0"/>
              </a:rPr>
              <a:t>It is evident in the most online advertisement where health care facilities advertise the services their offer informing men on how to make bookings and issues the health care covers disregarding women (Hyun et al.,2017). </a:t>
            </a:r>
            <a:br>
              <a:rPr lang="en-US" dirty="0">
                <a:solidFill>
                  <a:schemeClr val="tx1">
                    <a:lumMod val="95000"/>
                    <a:lumOff val="5000"/>
                  </a:schemeClr>
                </a:solidFill>
                <a:effectLst/>
                <a:latin typeface="Times New Roman" panose="02020603050405020304" pitchFamily="18" charset="0"/>
                <a:cs typeface="Times New Roman" panose="02020603050405020304" pitchFamily="18" charset="0"/>
              </a:rPr>
            </a:br>
            <a:r>
              <a:rPr lang="en-US" dirty="0">
                <a:solidFill>
                  <a:schemeClr val="tx1">
                    <a:lumMod val="95000"/>
                    <a:lumOff val="5000"/>
                  </a:schemeClr>
                </a:solidFill>
                <a:effectLst/>
                <a:latin typeface="Times New Roman" panose="02020603050405020304" pitchFamily="18" charset="0"/>
                <a:cs typeface="Times New Roman" panose="02020603050405020304" pitchFamily="18" charset="0"/>
              </a:rPr>
              <a:t>The government sees it as a way to encourage or facilitate sexual activity in the country by allowing women to reach contraceptive services easily. </a:t>
            </a:r>
            <a:br>
              <a:rPr lang="en-US" dirty="0">
                <a:solidFill>
                  <a:schemeClr val="tx1">
                    <a:lumMod val="95000"/>
                    <a:lumOff val="5000"/>
                  </a:schemeClr>
                </a:solidFill>
                <a:effectLst/>
                <a:latin typeface="Times New Roman" panose="02020603050405020304" pitchFamily="18" charset="0"/>
                <a:cs typeface="Times New Roman" panose="02020603050405020304" pitchFamily="18" charset="0"/>
              </a:rPr>
            </a:br>
            <a:r>
              <a:rPr lang="en-US" dirty="0">
                <a:solidFill>
                  <a:schemeClr val="tx1">
                    <a:lumMod val="95000"/>
                    <a:lumOff val="5000"/>
                  </a:schemeClr>
                </a:solidFill>
                <a:effectLst/>
                <a:latin typeface="Times New Roman" panose="02020603050405020304" pitchFamily="18" charset="0"/>
                <a:cs typeface="Times New Roman" panose="02020603050405020304" pitchFamily="18" charset="0"/>
              </a:rPr>
              <a:t>It is observed that almost all men there in the healthcare sector are being paid more salaries than women, whereby the male healthcare workers may receive the same educational standards as the female colleagues but still receive more wages.</a:t>
            </a:r>
            <a:br>
              <a:rPr lang="en-US" dirty="0">
                <a:solidFill>
                  <a:schemeClr val="tx1">
                    <a:lumMod val="95000"/>
                    <a:lumOff val="5000"/>
                  </a:schemeClr>
                </a:solidFill>
                <a:effectLst/>
                <a:latin typeface="Times New Roman" panose="02020603050405020304" pitchFamily="18" charset="0"/>
                <a:cs typeface="Times New Roman" panose="02020603050405020304" pitchFamily="18" charset="0"/>
              </a:rPr>
            </a:br>
            <a:r>
              <a:rPr lang="en-US" dirty="0">
                <a:solidFill>
                  <a:schemeClr val="tx1">
                    <a:lumMod val="95000"/>
                    <a:lumOff val="5000"/>
                  </a:schemeClr>
                </a:solidFill>
                <a:effectLst/>
                <a:latin typeface="Times New Roman" panose="02020603050405020304" pitchFamily="18" charset="0"/>
                <a:cs typeface="Times New Roman" panose="02020603050405020304" pitchFamily="18" charset="0"/>
              </a:rPr>
              <a:t>There is an indicator of gender bias where women health workers are disseminated to their male counterparts regarding well-being and safety (</a:t>
            </a:r>
            <a:r>
              <a:rPr lang="en-US" dirty="0" err="1">
                <a:solidFill>
                  <a:schemeClr val="tx1">
                    <a:lumMod val="95000"/>
                    <a:lumOff val="5000"/>
                  </a:schemeClr>
                </a:solidFill>
                <a:effectLst/>
                <a:latin typeface="Times New Roman" panose="02020603050405020304" pitchFamily="18" charset="0"/>
                <a:cs typeface="Times New Roman" panose="02020603050405020304" pitchFamily="18" charset="0"/>
              </a:rPr>
              <a:t>Ubido</a:t>
            </a:r>
            <a:r>
              <a:rPr lang="en-US" dirty="0">
                <a:solidFill>
                  <a:schemeClr val="tx1">
                    <a:lumMod val="95000"/>
                    <a:lumOff val="5000"/>
                  </a:schemeClr>
                </a:solidFill>
                <a:effectLst/>
                <a:latin typeface="Times New Roman" panose="02020603050405020304" pitchFamily="18" charset="0"/>
                <a:cs typeface="Times New Roman" panose="02020603050405020304" pitchFamily="18" charset="0"/>
              </a:rPr>
              <a:t>., 2012).</a:t>
            </a:r>
            <a:endParaRPr lang="en-US"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6FEB31CC-2F89-4F5F-8372-ED7734C9AC0E}" type="slidenum">
              <a:rPr lang="en-US" smtClean="0"/>
              <a:pPr/>
              <a:t>1</a:t>
            </a:fld>
            <a:endParaRPr lang="en-US" dirty="0"/>
          </a:p>
        </p:txBody>
      </p:sp>
    </p:spTree>
    <p:extLst>
      <p:ext uri="{BB962C8B-B14F-4D97-AF65-F5344CB8AC3E}">
        <p14:creationId xmlns:p14="http://schemas.microsoft.com/office/powerpoint/2010/main" val="15401930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B35D3F9A-D774-4F01-BACF-00CD1383233C}" type="datetimeFigureOut">
              <a:rPr lang="en-US" smtClean="0"/>
              <a:pPr/>
              <a:t>12/5/2020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6F924CA-9919-418D-B0EC-42DE4DB9C472}" type="slidenum">
              <a:rPr lang="en-US" smtClean="0"/>
              <a:pPr/>
              <a:t>‹#›</a:t>
            </a:fld>
            <a:endParaRPr lang="en-US" dirty="0"/>
          </a:p>
        </p:txBody>
      </p:sp>
    </p:spTree>
    <p:extLst>
      <p:ext uri="{BB962C8B-B14F-4D97-AF65-F5344CB8AC3E}">
        <p14:creationId xmlns:p14="http://schemas.microsoft.com/office/powerpoint/2010/main" val="29126755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35D3F9A-D774-4F01-BACF-00CD1383233C}" type="datetimeFigureOut">
              <a:rPr lang="en-US" smtClean="0"/>
              <a:pPr/>
              <a:t>12/5/2020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6F924CA-9919-418D-B0EC-42DE4DB9C472}" type="slidenum">
              <a:rPr lang="en-US" smtClean="0"/>
              <a:pPr/>
              <a:t>‹#›</a:t>
            </a:fld>
            <a:endParaRPr lang="en-US" dirty="0"/>
          </a:p>
        </p:txBody>
      </p:sp>
    </p:spTree>
    <p:extLst>
      <p:ext uri="{BB962C8B-B14F-4D97-AF65-F5344CB8AC3E}">
        <p14:creationId xmlns:p14="http://schemas.microsoft.com/office/powerpoint/2010/main" val="28648927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35D3F9A-D774-4F01-BACF-00CD1383233C}" type="datetimeFigureOut">
              <a:rPr lang="en-US" smtClean="0"/>
              <a:pPr/>
              <a:t>12/5/2020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6F924CA-9919-418D-B0EC-42DE4DB9C472}" type="slidenum">
              <a:rPr lang="en-US" smtClean="0"/>
              <a:pPr/>
              <a:t>‹#›</a:t>
            </a:fld>
            <a:endParaRPr lang="en-US" dirty="0"/>
          </a:p>
        </p:txBody>
      </p:sp>
    </p:spTree>
    <p:extLst>
      <p:ext uri="{BB962C8B-B14F-4D97-AF65-F5344CB8AC3E}">
        <p14:creationId xmlns:p14="http://schemas.microsoft.com/office/powerpoint/2010/main" val="18779487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35D3F9A-D774-4F01-BACF-00CD1383233C}" type="datetimeFigureOut">
              <a:rPr lang="en-US" smtClean="0"/>
              <a:pPr/>
              <a:t>12/5/2020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6F924CA-9919-418D-B0EC-42DE4DB9C472}" type="slidenum">
              <a:rPr lang="en-US" smtClean="0"/>
              <a:pPr/>
              <a:t>‹#›</a:t>
            </a:fld>
            <a:endParaRPr lang="en-US" dirty="0"/>
          </a:p>
        </p:txBody>
      </p:sp>
    </p:spTree>
    <p:extLst>
      <p:ext uri="{BB962C8B-B14F-4D97-AF65-F5344CB8AC3E}">
        <p14:creationId xmlns:p14="http://schemas.microsoft.com/office/powerpoint/2010/main" val="16237575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35D3F9A-D774-4F01-BACF-00CD1383233C}" type="datetimeFigureOut">
              <a:rPr lang="en-US" smtClean="0"/>
              <a:pPr/>
              <a:t>12/5/2020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6F924CA-9919-418D-B0EC-42DE4DB9C472}" type="slidenum">
              <a:rPr lang="en-US" smtClean="0"/>
              <a:pPr/>
              <a:t>‹#›</a:t>
            </a:fld>
            <a:endParaRPr lang="en-US" dirty="0"/>
          </a:p>
        </p:txBody>
      </p:sp>
    </p:spTree>
    <p:extLst>
      <p:ext uri="{BB962C8B-B14F-4D97-AF65-F5344CB8AC3E}">
        <p14:creationId xmlns:p14="http://schemas.microsoft.com/office/powerpoint/2010/main" val="250726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35D3F9A-D774-4F01-BACF-00CD1383233C}" type="datetimeFigureOut">
              <a:rPr lang="en-US" smtClean="0"/>
              <a:pPr/>
              <a:t>12/5/2020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6F924CA-9919-418D-B0EC-42DE4DB9C472}" type="slidenum">
              <a:rPr lang="en-US" smtClean="0"/>
              <a:pPr/>
              <a:t>‹#›</a:t>
            </a:fld>
            <a:endParaRPr lang="en-US" dirty="0"/>
          </a:p>
        </p:txBody>
      </p:sp>
    </p:spTree>
    <p:extLst>
      <p:ext uri="{BB962C8B-B14F-4D97-AF65-F5344CB8AC3E}">
        <p14:creationId xmlns:p14="http://schemas.microsoft.com/office/powerpoint/2010/main" val="13737194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35D3F9A-D774-4F01-BACF-00CD1383233C}" type="datetimeFigureOut">
              <a:rPr lang="en-US" smtClean="0"/>
              <a:pPr/>
              <a:t>12/5/2020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6F924CA-9919-418D-B0EC-42DE4DB9C472}" type="slidenum">
              <a:rPr lang="en-US" smtClean="0"/>
              <a:pPr/>
              <a:t>‹#›</a:t>
            </a:fld>
            <a:endParaRPr lang="en-US" dirty="0"/>
          </a:p>
        </p:txBody>
      </p:sp>
    </p:spTree>
    <p:extLst>
      <p:ext uri="{BB962C8B-B14F-4D97-AF65-F5344CB8AC3E}">
        <p14:creationId xmlns:p14="http://schemas.microsoft.com/office/powerpoint/2010/main" val="9962571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35D3F9A-D774-4F01-BACF-00CD1383233C}" type="datetimeFigureOut">
              <a:rPr lang="en-US" smtClean="0"/>
              <a:pPr/>
              <a:t>12/5/2020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6F924CA-9919-418D-B0EC-42DE4DB9C472}" type="slidenum">
              <a:rPr lang="en-US" smtClean="0"/>
              <a:pPr/>
              <a:t>‹#›</a:t>
            </a:fld>
            <a:endParaRPr lang="en-US" dirty="0"/>
          </a:p>
        </p:txBody>
      </p:sp>
    </p:spTree>
    <p:extLst>
      <p:ext uri="{BB962C8B-B14F-4D97-AF65-F5344CB8AC3E}">
        <p14:creationId xmlns:p14="http://schemas.microsoft.com/office/powerpoint/2010/main" val="12564831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35D3F9A-D774-4F01-BACF-00CD1383233C}" type="datetimeFigureOut">
              <a:rPr lang="en-US" smtClean="0"/>
              <a:pPr/>
              <a:t>12/5/2020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6F924CA-9919-418D-B0EC-42DE4DB9C472}" type="slidenum">
              <a:rPr lang="en-US" smtClean="0"/>
              <a:pPr/>
              <a:t>‹#›</a:t>
            </a:fld>
            <a:endParaRPr lang="en-US" dirty="0"/>
          </a:p>
        </p:txBody>
      </p:sp>
    </p:spTree>
    <p:extLst>
      <p:ext uri="{BB962C8B-B14F-4D97-AF65-F5344CB8AC3E}">
        <p14:creationId xmlns:p14="http://schemas.microsoft.com/office/powerpoint/2010/main" val="35308034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35D3F9A-D774-4F01-BACF-00CD1383233C}" type="datetimeFigureOut">
              <a:rPr lang="en-US" smtClean="0"/>
              <a:pPr/>
              <a:t>12/5/2020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6F924CA-9919-418D-B0EC-42DE4DB9C472}" type="slidenum">
              <a:rPr lang="en-US" smtClean="0"/>
              <a:pPr/>
              <a:t>‹#›</a:t>
            </a:fld>
            <a:endParaRPr lang="en-US" dirty="0"/>
          </a:p>
        </p:txBody>
      </p:sp>
    </p:spTree>
    <p:extLst>
      <p:ext uri="{BB962C8B-B14F-4D97-AF65-F5344CB8AC3E}">
        <p14:creationId xmlns:p14="http://schemas.microsoft.com/office/powerpoint/2010/main" val="28368198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35D3F9A-D774-4F01-BACF-00CD1383233C}" type="datetimeFigureOut">
              <a:rPr lang="en-US" smtClean="0"/>
              <a:pPr/>
              <a:t>12/5/2020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6F924CA-9919-418D-B0EC-42DE4DB9C472}" type="slidenum">
              <a:rPr lang="en-US" smtClean="0"/>
              <a:pPr/>
              <a:t>‹#›</a:t>
            </a:fld>
            <a:endParaRPr lang="en-US" dirty="0"/>
          </a:p>
        </p:txBody>
      </p:sp>
    </p:spTree>
    <p:extLst>
      <p:ext uri="{BB962C8B-B14F-4D97-AF65-F5344CB8AC3E}">
        <p14:creationId xmlns:p14="http://schemas.microsoft.com/office/powerpoint/2010/main" val="10758396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35D3F9A-D774-4F01-BACF-00CD1383233C}" type="datetimeFigureOut">
              <a:rPr lang="en-US" smtClean="0"/>
              <a:pPr/>
              <a:t>12/5/2020</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F924CA-9919-418D-B0EC-42DE4DB9C472}" type="slidenum">
              <a:rPr lang="en-US" smtClean="0"/>
              <a:pPr/>
              <a:t>‹#›</a:t>
            </a:fld>
            <a:endParaRPr lang="en-US" dirty="0"/>
          </a:p>
        </p:txBody>
      </p:sp>
    </p:spTree>
    <p:extLst>
      <p:ext uri="{BB962C8B-B14F-4D97-AF65-F5344CB8AC3E}">
        <p14:creationId xmlns:p14="http://schemas.microsoft.com/office/powerpoint/2010/main" val="24059975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 /><Relationship Id="rId2" Type="http://schemas.openxmlformats.org/officeDocument/2006/relationships/notesSlide" Target="../notesSlides/notesSlide1.xml" /><Relationship Id="rId1" Type="http://schemas.openxmlformats.org/officeDocument/2006/relationships/slideLayout" Target="../slideLayouts/slideLayout4.xml" /><Relationship Id="rId4" Type="http://schemas.openxmlformats.org/officeDocument/2006/relationships/image" Target="../media/image2.png" /></Relationships>
</file>

<file path=ppt/slides/_rels/slide2.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1999" cy="6857999"/>
          </a:xfrm>
          <a:prstGeom prst="rect">
            <a:avLst/>
          </a:prstGeom>
        </p:spPr>
      </p:pic>
      <p:sp>
        <p:nvSpPr>
          <p:cNvPr id="2" name="Title 1"/>
          <p:cNvSpPr>
            <a:spLocks noGrp="1"/>
          </p:cNvSpPr>
          <p:nvPr>
            <p:ph type="title"/>
          </p:nvPr>
        </p:nvSpPr>
        <p:spPr/>
        <p:txBody>
          <a:bodyPr/>
          <a:lstStyle/>
          <a:p>
            <a:pPr algn="ctr"/>
            <a:r>
              <a:rPr lang="en-US" b="1" dirty="0">
                <a:latin typeface="Georgia" panose="02040502050405020303" pitchFamily="18" charset="0"/>
              </a:rPr>
              <a:t>Inequalities in healthcare for women</a:t>
            </a:r>
            <a:endParaRPr lang="en-US" b="1" dirty="0"/>
          </a:p>
        </p:txBody>
      </p:sp>
      <p:sp>
        <p:nvSpPr>
          <p:cNvPr id="3" name="Content Placeholder 2"/>
          <p:cNvSpPr>
            <a:spLocks noGrp="1"/>
          </p:cNvSpPr>
          <p:nvPr>
            <p:ph sz="half" idx="1"/>
          </p:nvPr>
        </p:nvSpPr>
        <p:spPr>
          <a:xfrm>
            <a:off x="298938" y="1825625"/>
            <a:ext cx="5720862" cy="5032374"/>
          </a:xfrm>
        </p:spPr>
        <p:txBody>
          <a:bodyPr>
            <a:noAutofit/>
          </a:bodyPr>
          <a:lstStyle/>
          <a:p>
            <a:r>
              <a:rPr lang="en-US" b="1" dirty="0"/>
              <a:t>Disparity of women in Medical Insurance compensation.</a:t>
            </a:r>
          </a:p>
          <a:p>
            <a:r>
              <a:rPr lang="en-US" b="1" dirty="0"/>
              <a:t>Disregarding of women in health care online advertisement </a:t>
            </a:r>
          </a:p>
          <a:p>
            <a:r>
              <a:rPr lang="en-US" b="1" dirty="0"/>
              <a:t>Government discourages  easier access of contraceptives to women</a:t>
            </a:r>
          </a:p>
          <a:p>
            <a:r>
              <a:rPr lang="en-US" b="1" dirty="0"/>
              <a:t>Men are highly paid than women</a:t>
            </a:r>
          </a:p>
          <a:p>
            <a:r>
              <a:rPr lang="en-US" b="1" dirty="0"/>
              <a:t>Women health workers are disseminated in wellbeing and safety for instance rape cases</a:t>
            </a:r>
          </a:p>
        </p:txBody>
      </p:sp>
      <p:pic>
        <p:nvPicPr>
          <p:cNvPr id="5" name="Picture 4"/>
          <p:cNvPicPr>
            <a:picLocks noChangeAspect="1"/>
          </p:cNvPicPr>
          <p:nvPr/>
        </p:nvPicPr>
        <p:blipFill rotWithShape="1">
          <a:blip r:embed="rId4"/>
          <a:srcRect l="37590" t="7539" r="4564" b="6923"/>
          <a:stretch/>
        </p:blipFill>
        <p:spPr>
          <a:xfrm>
            <a:off x="5944428" y="1813781"/>
            <a:ext cx="6322943" cy="4674943"/>
          </a:xfrm>
          <a:prstGeom prst="rect">
            <a:avLst/>
          </a:prstGeom>
          <a:ln>
            <a:noFill/>
          </a:ln>
          <a:effectLst>
            <a:softEdge rad="112500"/>
          </a:effectLst>
        </p:spPr>
      </p:pic>
      <p:sp>
        <p:nvSpPr>
          <p:cNvPr id="6" name="Rectangle 5"/>
          <p:cNvSpPr/>
          <p:nvPr/>
        </p:nvSpPr>
        <p:spPr>
          <a:xfrm>
            <a:off x="-3516923" y="6981092"/>
            <a:ext cx="18850708" cy="399170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636451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365125"/>
            <a:ext cx="12191999" cy="6857999"/>
          </a:xfrm>
          <a:prstGeom prst="rect">
            <a:avLst/>
          </a:prstGeom>
        </p:spPr>
      </p:pic>
      <p:sp>
        <p:nvSpPr>
          <p:cNvPr id="2" name="Title 1"/>
          <p:cNvSpPr>
            <a:spLocks noGrp="1"/>
          </p:cNvSpPr>
          <p:nvPr>
            <p:ph type="title"/>
          </p:nvPr>
        </p:nvSpPr>
        <p:spPr/>
        <p:txBody>
          <a:bodyPr>
            <a:normAutofit/>
          </a:bodyPr>
          <a:lstStyle/>
          <a:p>
            <a:pPr algn="ctr"/>
            <a:r>
              <a:rPr lang="en-US" sz="7200" b="1" dirty="0">
                <a:latin typeface="Georgia" panose="02040502050405020303" pitchFamily="18" charset="0"/>
              </a:rPr>
              <a:t>References</a:t>
            </a:r>
            <a:r>
              <a:rPr lang="en-US" sz="6600" b="1" dirty="0">
                <a:latin typeface="Georgia" panose="02040502050405020303" pitchFamily="18" charset="0"/>
              </a:rPr>
              <a:t> </a:t>
            </a:r>
          </a:p>
        </p:txBody>
      </p:sp>
      <p:sp>
        <p:nvSpPr>
          <p:cNvPr id="3" name="Content Placeholder 2"/>
          <p:cNvSpPr>
            <a:spLocks noGrp="1"/>
          </p:cNvSpPr>
          <p:nvPr>
            <p:ph idx="1"/>
          </p:nvPr>
        </p:nvSpPr>
        <p:spPr>
          <a:xfrm>
            <a:off x="838200" y="1605330"/>
            <a:ext cx="10515600" cy="4351338"/>
          </a:xfrm>
        </p:spPr>
        <p:txBody>
          <a:bodyPr>
            <a:noAutofit/>
          </a:bodyPr>
          <a:lstStyle/>
          <a:p>
            <a:r>
              <a:rPr lang="en-US" sz="3600" dirty="0"/>
              <a:t>. Hyun, K. K., </a:t>
            </a:r>
            <a:r>
              <a:rPr lang="en-US" sz="3600" dirty="0" err="1"/>
              <a:t>Redfern</a:t>
            </a:r>
            <a:r>
              <a:rPr lang="en-US" sz="3600" dirty="0"/>
              <a:t>, J., Patel, A., </a:t>
            </a:r>
            <a:r>
              <a:rPr lang="en-US" sz="3600" dirty="0" err="1"/>
              <a:t>Peiris</a:t>
            </a:r>
            <a:r>
              <a:rPr lang="en-US" sz="3600" dirty="0"/>
              <a:t>, D., </a:t>
            </a:r>
            <a:r>
              <a:rPr lang="en-US" sz="3600" dirty="0" err="1"/>
              <a:t>Brieger</a:t>
            </a:r>
            <a:r>
              <a:rPr lang="en-US" sz="3600" dirty="0"/>
              <a:t>, D., Sullivan, D., ... &amp; Woodward, M. (2017). Gender inequalities in women. </a:t>
            </a:r>
            <a:r>
              <a:rPr lang="en-US" sz="3600" i="1" dirty="0"/>
              <a:t>Heart</a:t>
            </a:r>
            <a:r>
              <a:rPr lang="en-US" sz="3600" dirty="0"/>
              <a:t>, </a:t>
            </a:r>
            <a:r>
              <a:rPr lang="en-US" sz="3600" i="1" dirty="0"/>
              <a:t>103</a:t>
            </a:r>
            <a:r>
              <a:rPr lang="en-US" sz="3600" dirty="0"/>
              <a:t>(7), 492-498.</a:t>
            </a:r>
          </a:p>
          <a:p>
            <a:endParaRPr lang="en-US" sz="3600" dirty="0"/>
          </a:p>
          <a:p>
            <a:r>
              <a:rPr lang="en-US" sz="3600" dirty="0" err="1"/>
              <a:t>Ubido</a:t>
            </a:r>
            <a:r>
              <a:rPr lang="en-US" sz="3600" dirty="0"/>
              <a:t>, J., Huntington, J., &amp; Warburton, D. (2012). Inequalities in access to healthcare faced by women . </a:t>
            </a:r>
            <a:r>
              <a:rPr lang="en-US" sz="3600" i="1" dirty="0"/>
              <a:t>Health &amp; Social Care in the Community</a:t>
            </a:r>
            <a:r>
              <a:rPr lang="en-US" sz="3600" dirty="0"/>
              <a:t>, </a:t>
            </a:r>
            <a:r>
              <a:rPr lang="en-US" sz="3600" i="1" dirty="0"/>
              <a:t>10</a:t>
            </a:r>
            <a:r>
              <a:rPr lang="en-US" sz="3600" dirty="0"/>
              <a:t>(4), 247-253.</a:t>
            </a:r>
          </a:p>
          <a:p>
            <a:endParaRPr lang="en-US" sz="3600" dirty="0"/>
          </a:p>
        </p:txBody>
      </p:sp>
    </p:spTree>
    <p:extLst>
      <p:ext uri="{BB962C8B-B14F-4D97-AF65-F5344CB8AC3E}">
        <p14:creationId xmlns:p14="http://schemas.microsoft.com/office/powerpoint/2010/main" val="77530206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274</TotalTime>
  <Words>160</Words>
  <Application>Microsoft Office PowerPoint</Application>
  <PresentationFormat>Widescreen</PresentationFormat>
  <Paragraphs>12</Paragraphs>
  <Slides>2</Slides>
  <Notes>1</Notes>
  <HiddenSlides>0</HiddenSlides>
  <MMClips>0</MMClips>
  <ScaleCrop>false</ScaleCrop>
  <HeadingPairs>
    <vt:vector size="4" baseType="variant">
      <vt:variant>
        <vt:lpstr>Theme</vt:lpstr>
      </vt:variant>
      <vt:variant>
        <vt:i4>1</vt:i4>
      </vt:variant>
      <vt:variant>
        <vt:lpstr>Slide Titles</vt:lpstr>
      </vt:variant>
      <vt:variant>
        <vt:i4>2</vt:i4>
      </vt:variant>
    </vt:vector>
  </HeadingPairs>
  <TitlesOfParts>
    <vt:vector size="3" baseType="lpstr">
      <vt:lpstr>Office Theme</vt:lpstr>
      <vt:lpstr>Inequalities in healthcare for women</vt:lpstr>
      <vt:lpstr>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nyoike31@gmail.com</cp:lastModifiedBy>
  <cp:revision>26</cp:revision>
  <dcterms:created xsi:type="dcterms:W3CDTF">2019-02-26T22:18:36Z</dcterms:created>
  <dcterms:modified xsi:type="dcterms:W3CDTF">2020-12-05T12:54:25Z</dcterms:modified>
</cp:coreProperties>
</file>